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handoutMasterIdLst>
    <p:handoutMasterId r:id="rId13"/>
  </p:handoutMasterIdLst>
  <p:sldIdLst>
    <p:sldId id="256" r:id="rId2"/>
    <p:sldId id="257" r:id="rId3"/>
    <p:sldId id="260" r:id="rId4"/>
    <p:sldId id="267" r:id="rId5"/>
    <p:sldId id="261" r:id="rId6"/>
    <p:sldId id="262" r:id="rId7"/>
    <p:sldId id="270" r:id="rId8"/>
    <p:sldId id="263" r:id="rId9"/>
    <p:sldId id="269" r:id="rId10"/>
    <p:sldId id="264" r:id="rId11"/>
    <p:sldId id="268" r:id="rId12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6C9960C-C491-4252-AD4C-BEB41E12E192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49B6B9E-2371-4FCA-982F-020D4148CE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6569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8195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96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97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98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99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0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1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2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3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4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5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6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7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8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9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0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1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2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3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4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15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216" name="Rectangle 2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217" name="Rectangle 2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218" name="Rectangle 26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219" name="Rectangle 2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220" name="Rectangle 2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ADFC73F-FC15-451E-B3B3-01790F4E43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57C9F31-6F19-43E2-B958-847ABBCB4FD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BCC5141-8AA7-47B6-BD06-9F1A6E0733C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FC465E8-D1F6-4572-AB8A-9CA71376C67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FB94A36-1AB6-49AD-B2DB-C5CED16C10E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F3E2022-20F8-4404-BBA6-83335E8AA83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706C978-0A82-469D-9158-734A6ADB809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9430F84-66F8-4AAA-80B3-4D8D9299159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899BBA3-D029-4317-A287-7DBB3E6616E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82AAC5A-1901-4134-A76C-8AD20AACD26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BEE49E2-72C7-449C-BEF4-EFEB8B5A2E2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7171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2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3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4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5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6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7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8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9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0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1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2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3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4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5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6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7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8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9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90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91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192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93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94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7195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6EB8EF96-DD76-41B5-BE07-BEFE5A8F336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196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2pPr>
      <a:lvl3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3pPr>
      <a:lvl4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4pPr>
      <a:lvl5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thelastbestwest.com/guy_weadick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hyperlink" Target="http://www.thelastbestwest.com/old_west_posters.htm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228600"/>
            <a:ext cx="8610600" cy="2057400"/>
          </a:xfrm>
        </p:spPr>
        <p:txBody>
          <a:bodyPr/>
          <a:lstStyle/>
          <a:p>
            <a:r>
              <a:rPr lang="en-US" sz="3600" b="1"/>
              <a:t>Welcome to Class!</a:t>
            </a:r>
            <a:br>
              <a:rPr lang="en-US" sz="3600" b="1"/>
            </a:br>
            <a:endParaRPr lang="en-US" sz="3600" b="1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4495800"/>
            <a:ext cx="6934200" cy="2057400"/>
          </a:xfrm>
        </p:spPr>
        <p:txBody>
          <a:bodyPr/>
          <a:lstStyle/>
          <a:p>
            <a:r>
              <a:rPr lang="en-US" b="1" u="sng"/>
              <a:t>Warm up</a:t>
            </a:r>
            <a:r>
              <a:rPr lang="en-US" b="1"/>
              <a:t>:  What is the difference between a stockyard and a packinghouse?</a:t>
            </a:r>
          </a:p>
        </p:txBody>
      </p:sp>
      <p:sp>
        <p:nvSpPr>
          <p:cNvPr id="2055" name="AutoShape 7" descr="image017"/>
          <p:cNvSpPr>
            <a:spLocks noChangeAspect="1" noChangeArrowheads="1"/>
          </p:cNvSpPr>
          <p:nvPr/>
        </p:nvSpPr>
        <p:spPr bwMode="auto">
          <a:xfrm>
            <a:off x="3619500" y="2476500"/>
            <a:ext cx="1905000" cy="1905000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2057" name="AutoShape 9" descr="image008"/>
          <p:cNvSpPr>
            <a:spLocks noChangeAspect="1" noChangeArrowheads="1"/>
          </p:cNvSpPr>
          <p:nvPr/>
        </p:nvSpPr>
        <p:spPr bwMode="auto">
          <a:xfrm>
            <a:off x="3333750" y="1943100"/>
            <a:ext cx="2476500" cy="2971800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pic>
        <p:nvPicPr>
          <p:cNvPr id="2059" name="Picture 11" descr="MCj0391412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2800" y="1752600"/>
            <a:ext cx="2624138" cy="27352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88988"/>
          </a:xfrm>
        </p:spPr>
        <p:txBody>
          <a:bodyPr/>
          <a:lstStyle/>
          <a:p>
            <a:r>
              <a:rPr lang="en-US" sz="3600" b="1" u="sng"/>
              <a:t>The MYTH of the Cowboy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3581400"/>
            <a:ext cx="8763000" cy="3276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000" b="1" dirty="0"/>
              <a:t>The </a:t>
            </a:r>
            <a:r>
              <a:rPr lang="en-US" sz="3000" b="1" u="sng" dirty="0"/>
              <a:t>MYTH</a:t>
            </a:r>
            <a:r>
              <a:rPr lang="en-US" sz="3000" b="1" dirty="0"/>
              <a:t> of the Cowboy started in books and movies.  </a:t>
            </a:r>
          </a:p>
          <a:p>
            <a:pPr>
              <a:lnSpc>
                <a:spcPct val="90000"/>
              </a:lnSpc>
            </a:pPr>
            <a:endParaRPr lang="en-US" sz="3000" b="1" dirty="0"/>
          </a:p>
          <a:p>
            <a:pPr>
              <a:lnSpc>
                <a:spcPct val="90000"/>
              </a:lnSpc>
            </a:pPr>
            <a:r>
              <a:rPr lang="en-US" sz="3000" b="1" dirty="0"/>
              <a:t>They portrayed cowhands as white men who experienced exciting adventures along the cattle trails and defended themselves against Indian tribes.</a:t>
            </a:r>
            <a:r>
              <a:rPr lang="en-US" sz="3000" dirty="0"/>
              <a:t> </a:t>
            </a:r>
          </a:p>
        </p:txBody>
      </p:sp>
      <p:pic>
        <p:nvPicPr>
          <p:cNvPr id="16389" name="Picture 5" descr="146_guy_weadick_125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762000"/>
            <a:ext cx="3200400" cy="2741613"/>
          </a:xfrm>
          <a:prstGeom prst="rect">
            <a:avLst/>
          </a:prstGeom>
          <a:noFill/>
        </p:spPr>
      </p:pic>
      <p:pic>
        <p:nvPicPr>
          <p:cNvPr id="16391" name="Picture 7" descr="Wyatt Earp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" y="685800"/>
            <a:ext cx="1924050" cy="2857500"/>
          </a:xfrm>
          <a:prstGeom prst="rect">
            <a:avLst/>
          </a:prstGeom>
          <a:noFill/>
        </p:spPr>
      </p:pic>
      <p:pic>
        <p:nvPicPr>
          <p:cNvPr id="16393" name="Picture 9" descr="Billy the Kid">
            <a:hlinkClick r:id="rId4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10400" y="685800"/>
            <a:ext cx="192405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Realities of Cowboys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3452" y="1219200"/>
            <a:ext cx="8229600" cy="4530725"/>
          </a:xfrm>
        </p:spPr>
        <p:txBody>
          <a:bodyPr/>
          <a:lstStyle/>
          <a:p>
            <a:r>
              <a:rPr lang="en-US" b="1" dirty="0" smtClean="0"/>
              <a:t>Many were African-Americans, Mexican-Americans, and women</a:t>
            </a:r>
          </a:p>
          <a:p>
            <a:r>
              <a:rPr lang="en-US" b="1" dirty="0" smtClean="0"/>
              <a:t>The average age was 20 with a small physical frame</a:t>
            </a:r>
          </a:p>
          <a:p>
            <a:r>
              <a:rPr lang="en-US" b="1" dirty="0" smtClean="0"/>
              <a:t>Trail rides were strenuous with cowboys averaging 30-36 hours in the saddle.</a:t>
            </a: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dirty="0" smtClean="0"/>
              <a:t>How would you describe their daily life?</a:t>
            </a:r>
          </a:p>
        </p:txBody>
      </p:sp>
    </p:spTree>
    <p:extLst>
      <p:ext uri="{BB962C8B-B14F-4D97-AF65-F5344CB8AC3E}">
        <p14:creationId xmlns:p14="http://schemas.microsoft.com/office/powerpoint/2010/main" val="3791939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12787"/>
          </a:xfrm>
        </p:spPr>
        <p:txBody>
          <a:bodyPr/>
          <a:lstStyle/>
          <a:p>
            <a:r>
              <a:rPr lang="en-US" sz="3800" b="1" u="sng"/>
              <a:t>Sheep and Goats, too!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229600" cy="4530725"/>
          </a:xfrm>
        </p:spPr>
        <p:txBody>
          <a:bodyPr/>
          <a:lstStyle/>
          <a:p>
            <a:r>
              <a:rPr lang="en-US" b="1" dirty="0">
                <a:solidFill>
                  <a:srgbClr val="FFFF00"/>
                </a:solidFill>
              </a:rPr>
              <a:t>CATTLE ranching was big business in </a:t>
            </a:r>
            <a:r>
              <a:rPr lang="en-US" b="1" dirty="0" smtClean="0">
                <a:solidFill>
                  <a:srgbClr val="FFFF00"/>
                </a:solidFill>
              </a:rPr>
              <a:t>Texas rather than a way of life.</a:t>
            </a:r>
            <a:endParaRPr lang="en-US" b="1" dirty="0">
              <a:solidFill>
                <a:srgbClr val="FFFF00"/>
              </a:solidFill>
            </a:endParaRPr>
          </a:p>
          <a:p>
            <a:r>
              <a:rPr lang="en-US" b="1" dirty="0" smtClean="0">
                <a:solidFill>
                  <a:srgbClr val="FFFF00"/>
                </a:solidFill>
              </a:rPr>
              <a:t>Herds of sheep and GOATS were also raised on ranches across the state.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9220" name="Picture 4" descr="MCj0223181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4800600"/>
            <a:ext cx="2590800" cy="1758950"/>
          </a:xfrm>
          <a:prstGeom prst="rect">
            <a:avLst/>
          </a:prstGeom>
          <a:noFill/>
        </p:spPr>
      </p:pic>
      <p:pic>
        <p:nvPicPr>
          <p:cNvPr id="9221" name="Picture 5" descr="MCj0149697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4495800"/>
            <a:ext cx="2236788" cy="2051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865187"/>
          </a:xfrm>
        </p:spPr>
        <p:txBody>
          <a:bodyPr/>
          <a:lstStyle/>
          <a:p>
            <a:r>
              <a:rPr lang="en-US" b="1" u="sng"/>
              <a:t>The end of the Open Range?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191000"/>
          </a:xfrm>
        </p:spPr>
        <p:txBody>
          <a:bodyPr/>
          <a:lstStyle/>
          <a:p>
            <a:r>
              <a:rPr lang="en-US" b="1" dirty="0"/>
              <a:t>The success of the ranching industry was also the cause of its </a:t>
            </a:r>
            <a:r>
              <a:rPr lang="en-US" b="1" u="sng" dirty="0"/>
              <a:t>DECLINE</a:t>
            </a:r>
            <a:r>
              <a:rPr lang="en-US" b="1" dirty="0"/>
              <a:t>.  </a:t>
            </a:r>
          </a:p>
          <a:p>
            <a:pPr>
              <a:buFont typeface="Wingdings" pitchFamily="2" charset="2"/>
              <a:buNone/>
            </a:pPr>
            <a:endParaRPr lang="en-US" b="1" dirty="0"/>
          </a:p>
          <a:p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So many ranchers moved into Texas that the open range became crowded.  Soon, it was too difficult to keep TRACK of everyone’s herds.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47725"/>
            <a:ext cx="8229600" cy="4530725"/>
          </a:xfrm>
        </p:spPr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</a:rPr>
              <a:t>Farmers and ranchers battled between each other. </a:t>
            </a:r>
          </a:p>
          <a:p>
            <a:endParaRPr lang="en-US" b="1" dirty="0" smtClean="0">
              <a:solidFill>
                <a:srgbClr val="FFFF00"/>
              </a:solidFill>
            </a:endParaRPr>
          </a:p>
          <a:p>
            <a:r>
              <a:rPr lang="en-US" b="1" dirty="0" smtClean="0">
                <a:solidFill>
                  <a:srgbClr val="FFFF00"/>
                </a:solidFill>
              </a:rPr>
              <a:t>Cattle </a:t>
            </a:r>
            <a:r>
              <a:rPr lang="en-US" b="1" dirty="0" smtClean="0">
                <a:solidFill>
                  <a:srgbClr val="FFFF00"/>
                </a:solidFill>
              </a:rPr>
              <a:t>trampled </a:t>
            </a:r>
            <a:r>
              <a:rPr lang="en-US" b="1" dirty="0" smtClean="0">
                <a:solidFill>
                  <a:srgbClr val="FFFF00"/>
                </a:solidFill>
              </a:rPr>
              <a:t>small farms and fences during a cattle drive.</a:t>
            </a:r>
          </a:p>
          <a:p>
            <a:endParaRPr lang="en-US" b="1" dirty="0" smtClean="0">
              <a:solidFill>
                <a:srgbClr val="FFFF00"/>
              </a:solidFill>
            </a:endParaRPr>
          </a:p>
          <a:p>
            <a:r>
              <a:rPr lang="en-US" b="1" dirty="0" smtClean="0">
                <a:solidFill>
                  <a:srgbClr val="FFFF00"/>
                </a:solidFill>
              </a:rPr>
              <a:t>They cut and destroyed fences and burned pasture land resulting in gunfights and lower property values.</a:t>
            </a:r>
            <a:endParaRPr lang="en-US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6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865187"/>
          </a:xfrm>
        </p:spPr>
        <p:txBody>
          <a:bodyPr/>
          <a:lstStyle/>
          <a:p>
            <a:r>
              <a:rPr lang="en-US" b="1" u="sng"/>
              <a:t>Barbed Wire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4648200" cy="4953000"/>
          </a:xfrm>
        </p:spPr>
        <p:txBody>
          <a:bodyPr/>
          <a:lstStyle/>
          <a:p>
            <a:r>
              <a:rPr lang="en-US" b="1" dirty="0"/>
              <a:t>In 1873, Joseph F. Glidden invented </a:t>
            </a:r>
            <a:r>
              <a:rPr lang="en-US" b="1" u="sng" dirty="0"/>
              <a:t>BARBED WIRE</a:t>
            </a:r>
            <a:r>
              <a:rPr lang="en-US" b="1" dirty="0"/>
              <a:t>.  People could not believe that cattle would move to the center of a barb-wired pen, but it </a:t>
            </a:r>
            <a:r>
              <a:rPr lang="en-US" b="1" u="sng" dirty="0"/>
              <a:t>WORKED</a:t>
            </a:r>
            <a:r>
              <a:rPr lang="en-US" b="1" dirty="0"/>
              <a:t>!</a:t>
            </a:r>
            <a:r>
              <a:rPr lang="en-US" dirty="0"/>
              <a:t> </a:t>
            </a:r>
          </a:p>
        </p:txBody>
      </p:sp>
      <p:pic>
        <p:nvPicPr>
          <p:cNvPr id="13316" name="Picture 4" descr="MCj0154784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447800"/>
            <a:ext cx="4572000" cy="411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865187"/>
          </a:xfrm>
        </p:spPr>
        <p:txBody>
          <a:bodyPr/>
          <a:lstStyle/>
          <a:p>
            <a:r>
              <a:rPr lang="en-US" b="1" u="sng"/>
              <a:t>The Open Range is Fenced Off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600200"/>
            <a:ext cx="6781800" cy="4876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 dirty="0">
                <a:solidFill>
                  <a:srgbClr val="FFFF00"/>
                </a:solidFill>
              </a:rPr>
              <a:t>Barbed wire spread across the state, fencing off individual farms and RANCHES, but some people hated that the open range was coming to its </a:t>
            </a:r>
            <a:r>
              <a:rPr lang="en-US" b="1" dirty="0" smtClean="0">
                <a:solidFill>
                  <a:srgbClr val="FFFF00"/>
                </a:solidFill>
              </a:rPr>
              <a:t>end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smtClean="0">
                <a:solidFill>
                  <a:srgbClr val="FFFF00"/>
                </a:solidFill>
              </a:rPr>
              <a:t>and </a:t>
            </a:r>
            <a:r>
              <a:rPr lang="en-US" b="1" u="sng" dirty="0" smtClean="0">
                <a:solidFill>
                  <a:srgbClr val="FFFF00"/>
                </a:solidFill>
              </a:rPr>
              <a:t>closing the Frontier!</a:t>
            </a:r>
            <a:endParaRPr lang="en-US" b="1" u="sng" dirty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Fence CUTTING became a major problem because of RUSTLERS (cattle thieves) and others who resented the closing of the range.</a:t>
            </a:r>
          </a:p>
        </p:txBody>
      </p:sp>
      <p:pic>
        <p:nvPicPr>
          <p:cNvPr id="14341" name="Picture 5" descr="MMj02840430000[1]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05600" y="2590800"/>
            <a:ext cx="2438400" cy="2351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Range Wars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</a:rPr>
              <a:t>The fighting was referred to as “RANGE WARS”…</a:t>
            </a:r>
          </a:p>
          <a:p>
            <a:endParaRPr lang="en-US" b="1" dirty="0">
              <a:solidFill>
                <a:srgbClr val="FFFF00"/>
              </a:solidFill>
            </a:endParaRPr>
          </a:p>
          <a:p>
            <a:r>
              <a:rPr lang="en-US" b="1" dirty="0" smtClean="0">
                <a:solidFill>
                  <a:srgbClr val="FFFF00"/>
                </a:solidFill>
              </a:rPr>
              <a:t>Fighting was over…</a:t>
            </a:r>
          </a:p>
          <a:p>
            <a:pPr lvl="1"/>
            <a:r>
              <a:rPr lang="en-US" b="1" dirty="0" smtClean="0">
                <a:solidFill>
                  <a:srgbClr val="FFFF00"/>
                </a:solidFill>
              </a:rPr>
              <a:t>Water</a:t>
            </a:r>
          </a:p>
          <a:p>
            <a:pPr lvl="1"/>
            <a:r>
              <a:rPr lang="en-US" b="1" dirty="0" smtClean="0">
                <a:solidFill>
                  <a:srgbClr val="FFFF00"/>
                </a:solidFill>
              </a:rPr>
              <a:t>Barbed Wire</a:t>
            </a:r>
          </a:p>
          <a:p>
            <a:pPr lvl="1"/>
            <a:r>
              <a:rPr lang="en-US" b="1" dirty="0" smtClean="0">
                <a:solidFill>
                  <a:srgbClr val="FFFF00"/>
                </a:solidFill>
              </a:rPr>
              <a:t>Cattle Drives</a:t>
            </a:r>
          </a:p>
          <a:p>
            <a:pPr lvl="1"/>
            <a:r>
              <a:rPr lang="en-US" b="1" dirty="0" smtClean="0">
                <a:solidFill>
                  <a:srgbClr val="FFFF00"/>
                </a:solidFill>
              </a:rPr>
              <a:t>Sheep and Goat Ranching</a:t>
            </a:r>
          </a:p>
        </p:txBody>
      </p:sp>
    </p:spTree>
    <p:extLst>
      <p:ext uri="{BB962C8B-B14F-4D97-AF65-F5344CB8AC3E}">
        <p14:creationId xmlns:p14="http://schemas.microsoft.com/office/powerpoint/2010/main" val="270905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685800"/>
          </a:xfrm>
        </p:spPr>
        <p:txBody>
          <a:bodyPr/>
          <a:lstStyle/>
          <a:p>
            <a:r>
              <a:rPr lang="en-US" sz="3800" b="1" u="sng"/>
              <a:t>Windmills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6172200" cy="5334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b="1" u="sng" dirty="0">
                <a:solidFill>
                  <a:srgbClr val="00B0F0"/>
                </a:solidFill>
              </a:rPr>
              <a:t>WINDMILLS</a:t>
            </a:r>
            <a:r>
              <a:rPr lang="en-US" sz="2800" b="1" dirty="0">
                <a:solidFill>
                  <a:srgbClr val="00B0F0"/>
                </a:solidFill>
              </a:rPr>
              <a:t> also contributed to the closing of the frontier.  </a:t>
            </a:r>
          </a:p>
          <a:p>
            <a:pPr>
              <a:lnSpc>
                <a:spcPct val="80000"/>
              </a:lnSpc>
            </a:pPr>
            <a:endParaRPr lang="en-US" sz="2800" b="1" dirty="0">
              <a:solidFill>
                <a:srgbClr val="00B0F0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800" b="1" dirty="0">
                <a:solidFill>
                  <a:srgbClr val="00B0F0"/>
                </a:solidFill>
              </a:rPr>
              <a:t>By drilling a </a:t>
            </a:r>
            <a:r>
              <a:rPr lang="en-US" sz="2800" b="1" u="sng" dirty="0">
                <a:solidFill>
                  <a:srgbClr val="00B0F0"/>
                </a:solidFill>
              </a:rPr>
              <a:t>WELL</a:t>
            </a:r>
            <a:r>
              <a:rPr lang="en-US" sz="2800" b="1" dirty="0">
                <a:solidFill>
                  <a:srgbClr val="00B0F0"/>
                </a:solidFill>
              </a:rPr>
              <a:t> and using the windmill as a pump, ranchers could access underground sources of </a:t>
            </a:r>
            <a:r>
              <a:rPr lang="en-US" sz="2800" b="1" u="sng" dirty="0">
                <a:solidFill>
                  <a:srgbClr val="00B0F0"/>
                </a:solidFill>
              </a:rPr>
              <a:t>WATER</a:t>
            </a:r>
            <a:r>
              <a:rPr lang="en-US" sz="2800" b="1" dirty="0">
                <a:solidFill>
                  <a:srgbClr val="00B0F0"/>
                </a:solidFill>
              </a:rPr>
              <a:t> for their cattle.  </a:t>
            </a:r>
          </a:p>
          <a:p>
            <a:pPr>
              <a:lnSpc>
                <a:spcPct val="80000"/>
              </a:lnSpc>
            </a:pPr>
            <a:endParaRPr lang="en-US" sz="2800" b="1" dirty="0">
              <a:solidFill>
                <a:srgbClr val="00B0F0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800" b="1" dirty="0" smtClean="0">
                <a:solidFill>
                  <a:srgbClr val="00B0F0"/>
                </a:solidFill>
              </a:rPr>
              <a:t>Ranchers </a:t>
            </a:r>
            <a:r>
              <a:rPr lang="en-US" sz="2800" b="1" dirty="0">
                <a:solidFill>
                  <a:srgbClr val="00B0F0"/>
                </a:solidFill>
              </a:rPr>
              <a:t>started fencing off their land and using windmills rather than having their cattle roam for </a:t>
            </a:r>
            <a:r>
              <a:rPr lang="en-US" sz="2800" b="1" u="sng" dirty="0">
                <a:solidFill>
                  <a:srgbClr val="00B0F0"/>
                </a:solidFill>
              </a:rPr>
              <a:t>MILES</a:t>
            </a:r>
            <a:r>
              <a:rPr lang="en-US" sz="2800" b="1" dirty="0">
                <a:solidFill>
                  <a:srgbClr val="00B0F0"/>
                </a:solidFill>
              </a:rPr>
              <a:t>.</a:t>
            </a:r>
            <a:r>
              <a:rPr lang="en-US" sz="2800" dirty="0">
                <a:solidFill>
                  <a:srgbClr val="00B0F0"/>
                </a:solidFill>
              </a:rPr>
              <a:t> </a:t>
            </a:r>
          </a:p>
        </p:txBody>
      </p:sp>
      <p:pic>
        <p:nvPicPr>
          <p:cNvPr id="15364" name="Picture 4" descr="MMj02868230000[1]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41988" y="914400"/>
            <a:ext cx="3402012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Irrigation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Irrigation is an artificial application of water to the soil. It is used to assist the growing of crops in dry areas and during periods of inadequate rainfall.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232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rtain Call">
  <a:themeElements>
    <a:clrScheme name="Curtain Call 1">
      <a:dk1>
        <a:srgbClr val="602000"/>
      </a:dk1>
      <a:lt1>
        <a:srgbClr val="FFFFFF"/>
      </a:lt1>
      <a:dk2>
        <a:srgbClr val="800000"/>
      </a:dk2>
      <a:lt2>
        <a:srgbClr val="FFFFCC"/>
      </a:lt2>
      <a:accent1>
        <a:srgbClr val="FF3300"/>
      </a:accent1>
      <a:accent2>
        <a:srgbClr val="000000"/>
      </a:accent2>
      <a:accent3>
        <a:srgbClr val="C0AAAA"/>
      </a:accent3>
      <a:accent4>
        <a:srgbClr val="DADADA"/>
      </a:accent4>
      <a:accent5>
        <a:srgbClr val="FFADAA"/>
      </a:accent5>
      <a:accent6>
        <a:srgbClr val="000000"/>
      </a:accent6>
      <a:hlink>
        <a:srgbClr val="EBF25A"/>
      </a:hlink>
      <a:folHlink>
        <a:srgbClr val="F2AA68"/>
      </a:folHlink>
    </a:clrScheme>
    <a:fontScheme name="Curtain Call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Curtain Call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rtain Call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Curtain Call</Template>
  <TotalTime>1952</TotalTime>
  <Words>417</Words>
  <Application>Microsoft Office PowerPoint</Application>
  <PresentationFormat>On-screen Show (4:3)</PresentationFormat>
  <Paragraphs>46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Tahoma</vt:lpstr>
      <vt:lpstr>Wingdings</vt:lpstr>
      <vt:lpstr>Curtain Call</vt:lpstr>
      <vt:lpstr>Welcome to Class! </vt:lpstr>
      <vt:lpstr>Sheep and Goats, too!</vt:lpstr>
      <vt:lpstr>The end of the Open Range?</vt:lpstr>
      <vt:lpstr>PowerPoint Presentation</vt:lpstr>
      <vt:lpstr>Barbed Wire</vt:lpstr>
      <vt:lpstr>The Open Range is Fenced Off</vt:lpstr>
      <vt:lpstr>Range Wars</vt:lpstr>
      <vt:lpstr>Windmills</vt:lpstr>
      <vt:lpstr>Irrigation Now</vt:lpstr>
      <vt:lpstr>The MYTH of the Cowboy</vt:lpstr>
      <vt:lpstr>Realities of Cowboys</vt:lpstr>
    </vt:vector>
  </TitlesOfParts>
  <Company>Wylie ISD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Class! Today is Wednesday, March 29, 2006</dc:title>
  <dc:creator>janisb</dc:creator>
  <cp:lastModifiedBy>Nicoletti, Michael</cp:lastModifiedBy>
  <cp:revision>12</cp:revision>
  <cp:lastPrinted>2014-02-27T15:26:49Z</cp:lastPrinted>
  <dcterms:created xsi:type="dcterms:W3CDTF">2006-03-27T17:56:06Z</dcterms:created>
  <dcterms:modified xsi:type="dcterms:W3CDTF">2014-02-28T15:48:54Z</dcterms:modified>
</cp:coreProperties>
</file>